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3" r:id="rId11"/>
    <p:sldId id="266" r:id="rId12"/>
    <p:sldId id="267" r:id="rId13"/>
    <p:sldId id="268" r:id="rId14"/>
    <p:sldId id="269" r:id="rId15"/>
    <p:sldId id="271" r:id="rId16"/>
    <p:sldId id="270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83" r:id="rId25"/>
    <p:sldId id="279" r:id="rId26"/>
    <p:sldId id="284" r:id="rId27"/>
    <p:sldId id="280" r:id="rId28"/>
    <p:sldId id="281" r:id="rId29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7778"/>
    <p:restoredTop sz="94684"/>
  </p:normalViewPr>
  <p:slideViewPr>
    <p:cSldViewPr snapToGrid="0">
      <p:cViewPr varScale="1">
        <p:scale>
          <a:sx n="81" d="100"/>
          <a:sy n="81" d="100"/>
        </p:scale>
        <p:origin x="184" y="7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01923" y="1122363"/>
            <a:ext cx="7588155" cy="2621154"/>
          </a:xfrm>
        </p:spPr>
        <p:txBody>
          <a:bodyPr anchor="b"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01923" y="3843708"/>
            <a:ext cx="7588155" cy="1414091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8FA71-3A18-48C0-980F-4B68F7F63042}" type="datetime1">
              <a:rPr lang="en-US" smtClean="0"/>
              <a:t>5/13/25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007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1210E-201E-4473-82AC-2466F5386C38}" type="datetime1">
              <a:rPr lang="en-US" smtClean="0"/>
              <a:t>5/13/25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4026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1D06AF-EF87-8489-2C82-DEB90B7EFE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381" y="553616"/>
            <a:ext cx="8273140" cy="4008859"/>
          </a:xfrm>
        </p:spPr>
        <p:txBody>
          <a:bodyPr anchor="t">
            <a:normAutofit/>
          </a:bodyPr>
          <a:lstStyle>
            <a:lvl1pPr>
              <a:defRPr sz="540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8E5678-CA38-1318-9EA2-5E0A4F9A59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3380" y="4589463"/>
            <a:ext cx="8273140" cy="1384617"/>
          </a:xfrm>
        </p:spPr>
        <p:txBody>
          <a:bodyPr anchor="b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E99186-7E5A-60AF-DE69-5C7DA71611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EA198-6CAB-4B8F-B93F-1F9C8C4B6CE7}" type="datetime1">
              <a:rPr lang="en-US" smtClean="0"/>
              <a:t>5/13/25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FA13D1-1FBA-E820-323B-77B41F1A6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39BE85-85F6-4636-C651-D87CC969A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04143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40"/>
            <a:ext cx="10741152" cy="11322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2E861E-DFBA-B4AA-9356-CDE3D3F57C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2648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1D7538-EC5A-3EE7-176F-A58920C507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6041F-4525-44D5-AA4F-332294BF1F56}" type="datetime1">
              <a:rPr lang="en-US" smtClean="0"/>
              <a:t>5/13/25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36039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EE969-634D-6E32-D227-18E9282C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47396"/>
            <a:ext cx="10745788" cy="114329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1685735"/>
            <a:ext cx="5157787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DA52B0-7419-A946-4523-6D34BCAD26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" y="2386894"/>
            <a:ext cx="5157787" cy="37650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5735"/>
            <a:ext cx="5183188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3BAE980-E611-98B5-04E9-DE4584B0E33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199" y="2386894"/>
            <a:ext cx="5183189" cy="37650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3B3581-658A-8487-F9CB-E79F2BFF2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57091-BBDF-4EB9-BA6B-2BB67AC4FC0F}" type="datetime1">
              <a:rPr lang="en-US" smtClean="0"/>
              <a:t>5/13/25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9D76D8-9033-26CF-BF4C-AECCC685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2A06B8-CC1D-542F-D8EB-7625046B9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4963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A9F42-7FF7-F803-C075-BC4968D35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B226B-77A6-410C-9796-083F278E0125}" type="datetime1">
              <a:rPr lang="en-US" smtClean="0"/>
              <a:t>5/13/25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22853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A578B-D289-4C40-8593-3D356C49DA58}" type="datetime1">
              <a:rPr lang="en-US" smtClean="0"/>
              <a:t>5/13/25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92906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50C37F-77BE-E128-4248-D001C39E79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7160" y="553616"/>
            <a:ext cx="3595634" cy="1757505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3B20A8-A604-C977-02C0-083BA86634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4708" y="553616"/>
            <a:ext cx="6279741" cy="54864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0EEBFB-2026-6A35-33ED-F008376B67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97160" y="2311121"/>
            <a:ext cx="3595634" cy="3728895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F05638-7A56-469A-825A-1DFA600254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DFAE3-14DB-48A7-A80F-80DDB072CE3D}" type="datetime1">
              <a:rPr lang="en-US" smtClean="0"/>
              <a:t>5/13/25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85A215-184B-2105-0279-ED02F6445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C7CA46-892B-253A-3A28-7414E17B8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84221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06A09-98CF-FAC2-3708-AECC4360C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557784"/>
            <a:ext cx="3595634" cy="2212313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571C769-CEC8-962A-01E6-15B0E05679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063319" y="657103"/>
            <a:ext cx="6483687" cy="555590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2C4A61-EF2A-C5A5-B150-4448600B39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09601" y="2826137"/>
            <a:ext cx="3585586" cy="3434638"/>
          </a:xfrm>
        </p:spPr>
        <p:txBody>
          <a:bodyPr anchor="b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0B235E-39C7-4C78-20EF-DB48ECD9C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5EAEF-6478-4102-8F5D-A5FE9FC97ACB}" type="datetime1">
              <a:rPr lang="en-US" smtClean="0"/>
              <a:t>5/13/25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DC75DA-9A78-9AB9-7171-95A08CC51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FE1A03-DCCB-53C7-DBFE-2AD55C905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56825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4E956D-CB73-C986-F100-46487310D1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40"/>
            <a:ext cx="10515600" cy="113225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423E6A-A07C-BF0D-EA30-9A8A854E48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12648" y="1680898"/>
            <a:ext cx="10515600" cy="449606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DC9908-8F95-8DFC-72CC-158552B567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4EDB3-C0E8-45F8-9E1D-1B6C8D1880C0}" type="datetime1">
              <a:rPr lang="en-US" smtClean="0"/>
              <a:t>5/13/25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26C9BE-9060-50CB-2BB7-07307FF89A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4A835B-97D3-BC22-F0B8-4986D46362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20593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85B0252-346C-F6F4-3642-19F571550D4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634888" y="578497"/>
            <a:ext cx="2047037" cy="559846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798DA36-7351-9D6A-518B-678AB8A507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578497"/>
            <a:ext cx="8796688" cy="559846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46BDFF-D746-836C-04B8-CA89AD5D14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0EC4B-54ED-4041-B552-9BA760FA3DBA}" type="datetime1">
              <a:rPr lang="en-US" smtClean="0"/>
              <a:t>5/13/25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9AA929-A9E6-FF9C-0C59-177F892D6A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16D893-7E81-90DC-4139-7687B39C3A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71141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40"/>
            <a:ext cx="10653578" cy="113225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2647" y="1715532"/>
            <a:ext cx="10653579" cy="4593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7160" y="6453002"/>
            <a:ext cx="34943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fld id="{67F45AC6-C491-4585-A584-9CE2AF7D5500}" type="datetime1">
              <a:rPr lang="en-US" smtClean="0"/>
              <a:t>5/13/25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876521" y="6453002"/>
            <a:ext cx="28054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32162" y="6453002"/>
            <a:ext cx="42920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8645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svg"/><Relationship Id="rId7" Type="http://schemas.openxmlformats.org/officeDocument/2006/relationships/image" Target="../media/image26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11" Type="http://schemas.openxmlformats.org/officeDocument/2006/relationships/image" Target="../media/image30.svg"/><Relationship Id="rId5" Type="http://schemas.openxmlformats.org/officeDocument/2006/relationships/image" Target="../media/image24.sv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sv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sv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sv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C5CFAEB-42F0-3E6E-84C4-1E12B89AB96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Selbstreflexion statt Rechtfertigung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9051BDB1-021D-077A-8684-B9BACFF9019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/>
              <a:t>Stefan Vielmuth, Referent Ressort Jugendhilfe der Systemischen Gesellschaft e.V.</a:t>
            </a:r>
          </a:p>
        </p:txBody>
      </p:sp>
      <p:pic>
        <p:nvPicPr>
          <p:cNvPr id="1026" name="Picture 2" descr="logo systemische gesellschaft">
            <a:extLst>
              <a:ext uri="{FF2B5EF4-FFF2-40B4-BE49-F238E27FC236}">
                <a16:creationId xmlns:a16="http://schemas.microsoft.com/office/drawing/2014/main" id="{99182F89-7A34-15EF-9134-C973BE0BDC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5227" y="314324"/>
            <a:ext cx="39497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66137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D39111B-AEBA-9749-1767-E618214A7A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Die Systemische Gesellschaft e.V. (SG)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F96B9AC-C832-214A-59ED-E3C5357ECC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ist ein Fachverband für systemische Forschung, Therapie, Beratung und Supervision</a:t>
            </a:r>
          </a:p>
          <a:p>
            <a:endParaRPr lang="de-DE" dirty="0"/>
          </a:p>
          <a:p>
            <a:r>
              <a:rPr lang="de-DE" dirty="0"/>
              <a:t>setzt sich ein für Qualitätssicherung, Weiterbildung und Vernetzung von Fachkräften</a:t>
            </a:r>
          </a:p>
          <a:p>
            <a:endParaRPr lang="de-DE" dirty="0"/>
          </a:p>
          <a:p>
            <a:pPr marL="0" indent="0">
              <a:buNone/>
            </a:pPr>
            <a:r>
              <a:rPr lang="de-DE" dirty="0"/>
              <a:t>Ressort Jugendhilfe der SG:</a:t>
            </a:r>
          </a:p>
          <a:p>
            <a:pPr lvl="1"/>
            <a:r>
              <a:rPr lang="de-DE" dirty="0"/>
              <a:t>Entwicklung von Positionen (z.B. zur SGB VIII Reform)</a:t>
            </a:r>
          </a:p>
          <a:p>
            <a:pPr lvl="1"/>
            <a:r>
              <a:rPr lang="de-DE" dirty="0"/>
              <a:t>Vertretung des systemischen Ansatz in Fachdebatten und Gremien (z.B. AGJ)</a:t>
            </a:r>
          </a:p>
          <a:p>
            <a:pPr lvl="1"/>
            <a:r>
              <a:rPr lang="de-DE" dirty="0"/>
              <a:t>fachlicher Austausch (z.B. AG Systemisches Arbeiten mit jungen Menschen in ihren Kontexten)</a:t>
            </a:r>
          </a:p>
          <a:p>
            <a:pPr lvl="1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88635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F31CF2-8956-56ED-5B4E-004D8F02A5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/>
              <a:t>ein zentrales Element professioneller Arbeit sind…</a:t>
            </a:r>
            <a:br>
              <a:rPr lang="de-DE" dirty="0"/>
            </a:br>
            <a:br>
              <a:rPr lang="de-DE" dirty="0"/>
            </a:b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E08EEA6-3DE7-B8C4-64E0-4397D5FC0C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r>
              <a:rPr lang="de-DE" dirty="0"/>
              <a:t>Reflexionsprozesse</a:t>
            </a:r>
          </a:p>
          <a:p>
            <a:endParaRPr lang="de-DE" dirty="0"/>
          </a:p>
        </p:txBody>
      </p:sp>
      <p:pic>
        <p:nvPicPr>
          <p:cNvPr id="5" name="Grafik 4" descr="Spiegelung Silhouette">
            <a:extLst>
              <a:ext uri="{FF2B5EF4-FFF2-40B4-BE49-F238E27FC236}">
                <a16:creationId xmlns:a16="http://schemas.microsoft.com/office/drawing/2014/main" id="{A6C25236-E5D9-325B-F5AA-43E07C0755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96000" y="1680898"/>
            <a:ext cx="3148013" cy="3148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5407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1AE322C-E26C-14F7-8FE3-E05E55A698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Wir werden…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FAE83AC-003B-9D6D-A35A-0E16FC10F1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den Begriff „Reflexion“ umreißen</a:t>
            </a:r>
          </a:p>
          <a:p>
            <a:r>
              <a:rPr lang="de-DE" dirty="0"/>
              <a:t>Elemente, die Reflexion ermöglichen zusammentragen</a:t>
            </a:r>
          </a:p>
          <a:p>
            <a:r>
              <a:rPr lang="de-DE" dirty="0"/>
              <a:t>und in einer Gruppenarbeit Ideen für ein Tool für die berufliche Praxis entwickeln</a:t>
            </a:r>
          </a:p>
          <a:p>
            <a:endParaRPr lang="de-DE" dirty="0"/>
          </a:p>
          <a:p>
            <a:r>
              <a:rPr lang="de-DE" dirty="0"/>
              <a:t>die Möglichkeit haben, nach der Messe in einer digitalen Arbeitsgruppe weiterzuarbeiten (siehe QR Code Plakate)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93545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C0D9C08-F764-E7E2-1DCE-230B91C3A8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Zunächst ein kleiner Rückblick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9E350C1-70DC-83BA-14BB-F1D4FACB38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647" y="2121641"/>
            <a:ext cx="10653579" cy="4593828"/>
          </a:xfrm>
        </p:spPr>
        <p:txBody>
          <a:bodyPr/>
          <a:lstStyle/>
          <a:p>
            <a:r>
              <a:rPr lang="de-DE" dirty="0"/>
              <a:t>Denken Sie an den gestrigen Tag zurück.</a:t>
            </a:r>
          </a:p>
          <a:p>
            <a:endParaRPr lang="de-DE" dirty="0"/>
          </a:p>
          <a:p>
            <a:r>
              <a:rPr lang="de-DE" dirty="0"/>
              <a:t>Sie sind morgens aufgestanden, wahrscheinlich mit einem der beiden Füße zuerst</a:t>
            </a:r>
          </a:p>
          <a:p>
            <a:r>
              <a:rPr lang="de-DE" dirty="0"/>
              <a:t>Sie sind vielleicht einer Routine gefolgt, </a:t>
            </a:r>
          </a:p>
          <a:p>
            <a:r>
              <a:rPr lang="de-DE" dirty="0"/>
              <a:t>was davon wie im Autopiloten? was davon bewusst?</a:t>
            </a:r>
          </a:p>
          <a:p>
            <a:r>
              <a:rPr lang="de-DE" dirty="0"/>
              <a:t>Inwieweit war der Autopilot hilfreich? An welcher Stelle hätte das bewusste Handeln gut getan? </a:t>
            </a:r>
          </a:p>
          <a:p>
            <a:endParaRPr lang="de-DE" dirty="0"/>
          </a:p>
          <a:p>
            <a:endParaRPr lang="de-DE" dirty="0"/>
          </a:p>
          <a:p>
            <a:pPr marL="0" indent="0">
              <a:buNone/>
            </a:pPr>
            <a:endParaRPr lang="de-DE" dirty="0"/>
          </a:p>
        </p:txBody>
      </p:sp>
      <p:pic>
        <p:nvPicPr>
          <p:cNvPr id="5" name="Grafik 4" descr="Geschichte mit einfarbiger Füllung">
            <a:extLst>
              <a:ext uri="{FF2B5EF4-FFF2-40B4-BE49-F238E27FC236}">
                <a16:creationId xmlns:a16="http://schemas.microsoft.com/office/drawing/2014/main" id="{C05B233D-137D-3C9C-0ABE-062819588D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453437" y="142531"/>
            <a:ext cx="2505076" cy="2505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3764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A6F0C6D-D764-3191-1D7B-FB1332E5A8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396953"/>
            <a:ext cx="7369304" cy="6064093"/>
          </a:xfrm>
        </p:spPr>
        <p:txBody>
          <a:bodyPr>
            <a:normAutofit lnSpcReduction="10000"/>
          </a:bodyPr>
          <a:lstStyle/>
          <a:p>
            <a:r>
              <a:rPr lang="de-DE" dirty="0"/>
              <a:t>Im beruflichen Alltag bewegen wir uns beständig zwischen vertrauten Handlungsmustern und bewusster Entscheidungsfindung.</a:t>
            </a:r>
          </a:p>
          <a:p>
            <a:r>
              <a:rPr lang="de-DE" dirty="0"/>
              <a:t>Unsere Reaktionen folgen häufig erlernten und situativ bewährten Konstruktionen – sie stiften Orientierung und ermöglichen Stabilität im Handeln.</a:t>
            </a:r>
          </a:p>
          <a:p>
            <a:r>
              <a:rPr lang="de-DE" dirty="0"/>
              <a:t>Wir greifen oft auf Routinen zurück, die sich in unserem jeweiligen Kontext als viabel – also handlungsfähig und anschlussfähig – erwiesen haben.</a:t>
            </a:r>
          </a:p>
          <a:p>
            <a:r>
              <a:rPr lang="de-DE" dirty="0"/>
              <a:t>Auch neurowissenschaftliche Perspektiven legen nahe, dass ein Großteil unserer Aktivitäten unbewusst und automatisiert abläuft, geprägt durch Erfahrungen und Gewohnheiten.</a:t>
            </a:r>
          </a:p>
          <a:p>
            <a:r>
              <a:rPr lang="de-DE" dirty="0"/>
              <a:t>Unser Gehirn bevorzugt dabei energiesparende Verarbeitungswege – und greift daher bevorzugt auf Muster zurück, die sich bereits bewährt haben.</a:t>
            </a:r>
          </a:p>
        </p:txBody>
      </p:sp>
      <p:pic>
        <p:nvPicPr>
          <p:cNvPr id="5" name="Grafik 4" descr="Rechte und linke Gehirnhälfte Silhouette">
            <a:extLst>
              <a:ext uri="{FF2B5EF4-FFF2-40B4-BE49-F238E27FC236}">
                <a16:creationId xmlns:a16="http://schemas.microsoft.com/office/drawing/2014/main" id="{0C0CAF60-E582-6571-843F-1210FDDCD0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643812" y="2621278"/>
            <a:ext cx="2424113" cy="2424113"/>
          </a:xfrm>
          <a:prstGeom prst="rect">
            <a:avLst/>
          </a:prstGeom>
        </p:spPr>
      </p:pic>
      <p:pic>
        <p:nvPicPr>
          <p:cNvPr id="7" name="Grafik 6" descr="Gehirn im Kopf Silhouette">
            <a:extLst>
              <a:ext uri="{FF2B5EF4-FFF2-40B4-BE49-F238E27FC236}">
                <a16:creationId xmlns:a16="http://schemas.microsoft.com/office/drawing/2014/main" id="{24A37588-D661-3FBE-29D5-C5F5F692A0C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234487" y="396953"/>
            <a:ext cx="2424113" cy="2424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5367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CD62535-18DD-0EB8-4728-9BD325D207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284" y="2458483"/>
            <a:ext cx="6410399" cy="970517"/>
          </a:xfrm>
        </p:spPr>
        <p:txBody>
          <a:bodyPr/>
          <a:lstStyle/>
          <a:p>
            <a:pPr marL="0" indent="0">
              <a:buNone/>
            </a:pPr>
            <a:r>
              <a:rPr lang="de-DE" dirty="0"/>
              <a:t>Fluss des unbewussten Handelns zu unterbrechen =</a:t>
            </a:r>
          </a:p>
        </p:txBody>
      </p:sp>
      <p:pic>
        <p:nvPicPr>
          <p:cNvPr id="5" name="Grafik 4" descr="Halten-Geste Silhouette">
            <a:extLst>
              <a:ext uri="{FF2B5EF4-FFF2-40B4-BE49-F238E27FC236}">
                <a16:creationId xmlns:a16="http://schemas.microsoft.com/office/drawing/2014/main" id="{CF1BE0E4-5485-EEF4-143D-D385D42901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91298" y="423598"/>
            <a:ext cx="3234002" cy="3234002"/>
          </a:xfrm>
          <a:prstGeom prst="rect">
            <a:avLst/>
          </a:prstGeom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9CBB077D-BD74-FEF9-B506-6899917CC425}"/>
              </a:ext>
            </a:extLst>
          </p:cNvPr>
          <p:cNvSpPr txBox="1"/>
          <p:nvPr/>
        </p:nvSpPr>
        <p:spPr>
          <a:xfrm>
            <a:off x="7508885" y="2511347"/>
            <a:ext cx="11824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Reflexion</a:t>
            </a:r>
          </a:p>
        </p:txBody>
      </p:sp>
    </p:spTree>
    <p:extLst>
      <p:ext uri="{BB962C8B-B14F-4D97-AF65-F5344CB8AC3E}">
        <p14:creationId xmlns:p14="http://schemas.microsoft.com/office/powerpoint/2010/main" val="26514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F0E41FD-D052-557C-64EB-D552C83906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Professionalisierung…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A07BC66-7A18-049B-2103-E9EECFF066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648" y="1337799"/>
            <a:ext cx="10653579" cy="4593828"/>
          </a:xfrm>
        </p:spPr>
        <p:txBody>
          <a:bodyPr/>
          <a:lstStyle/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r>
              <a:rPr lang="de-DE" dirty="0"/>
              <a:t>als Ergebnis des Zusammenspiels von Erwerb von Fachwissen und der Reflexion des Erlebten (Reflexive Professionalität nach </a:t>
            </a:r>
            <a:r>
              <a:rPr lang="de-DE" dirty="0" err="1"/>
              <a:t>Dewe</a:t>
            </a:r>
            <a:r>
              <a:rPr lang="de-DE" dirty="0"/>
              <a:t>)</a:t>
            </a:r>
          </a:p>
          <a:p>
            <a:pPr marL="0" indent="0">
              <a:buNone/>
            </a:pPr>
            <a:endParaRPr lang="de-DE" dirty="0"/>
          </a:p>
        </p:txBody>
      </p:sp>
      <p:pic>
        <p:nvPicPr>
          <p:cNvPr id="5" name="Grafik 4" descr="Professorin Silhouette">
            <a:extLst>
              <a:ext uri="{FF2B5EF4-FFF2-40B4-BE49-F238E27FC236}">
                <a16:creationId xmlns:a16="http://schemas.microsoft.com/office/drawing/2014/main" id="{2921C0A9-DD24-2D9F-7A57-7E9B5A8C2F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310311" y="2972608"/>
            <a:ext cx="2605087" cy="2605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08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8ECEC11-85FB-FEE4-B4CC-809E41B5B5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Reflexion wirkt darüber hinaus</a:t>
            </a:r>
            <a:br>
              <a:rPr lang="de-DE" dirty="0"/>
            </a:b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BA005E4-0AA6-D736-4377-0619E0B3D1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9210" y="3423973"/>
            <a:ext cx="10653579" cy="4593828"/>
          </a:xfrm>
        </p:spPr>
        <p:txBody>
          <a:bodyPr/>
          <a:lstStyle/>
          <a:p>
            <a:pPr marL="0" indent="0">
              <a:buNone/>
            </a:pPr>
            <a:r>
              <a:rPr lang="de-DE" dirty="0"/>
              <a:t>fördert psychische Gesundheit und psychische Widerstandskraft</a:t>
            </a:r>
          </a:p>
          <a:p>
            <a:endParaRPr lang="de-DE" dirty="0"/>
          </a:p>
        </p:txBody>
      </p:sp>
      <p:pic>
        <p:nvPicPr>
          <p:cNvPr id="5" name="Grafik 4" descr="Medizin Silhouette">
            <a:extLst>
              <a:ext uri="{FF2B5EF4-FFF2-40B4-BE49-F238E27FC236}">
                <a16:creationId xmlns:a16="http://schemas.microsoft.com/office/drawing/2014/main" id="{9BEA0898-828E-5C6D-C79E-EF8C90C5DB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779002" y="2228850"/>
            <a:ext cx="2886075" cy="2886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0046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92CC1E4F-F1F0-B945-BE50-C72A7103E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D1B1A40D-F60D-E470-3DAE-E27D063EC8F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779" r="23047" b="-1"/>
          <a:stretch>
            <a:fillRect/>
          </a:stretch>
        </p:blipFill>
        <p:spPr>
          <a:xfrm>
            <a:off x="20" y="10"/>
            <a:ext cx="7723393" cy="6857990"/>
          </a:xfrm>
          <a:prstGeom prst="rect">
            <a:avLst/>
          </a:prstGeom>
        </p:spPr>
      </p:pic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561DF8A-F970-7276-7217-E493ABCE13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70420" y="3412998"/>
            <a:ext cx="3212502" cy="276736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1800" b="1"/>
              <a:t>„Erkenne dich selbst!“</a:t>
            </a:r>
          </a:p>
          <a:p>
            <a:endParaRPr lang="de-DE" sz="1800"/>
          </a:p>
          <a:p>
            <a:r>
              <a:rPr lang="de-DE" sz="1800"/>
              <a:t>Als Aufruf zur Selbstwahrnehmung, bevor man Antworten im Außen sucht.</a:t>
            </a:r>
          </a:p>
        </p:txBody>
      </p:sp>
    </p:spTree>
    <p:extLst>
      <p:ext uri="{BB962C8B-B14F-4D97-AF65-F5344CB8AC3E}">
        <p14:creationId xmlns:p14="http://schemas.microsoft.com/office/powerpoint/2010/main" val="3288725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6CA1E3E-83B0-2AAA-EA56-BD0E2B182F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Was bedeutet eigentlich Reflexion?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C02E48C-3EEF-FA96-3C42-4AB5DEA77A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dirty="0"/>
              <a:t>„Reflexion bezeichnet […] das &gt;Sich-Zurückwenden&lt; des Denkens und des Bewusstseins auf sich selbst. Allgemein hat Reflexion die Tendenz des Sich-Innewerdens. […] bez. insbes. die Fähigkeit, eigenes Verhalten, mentale Konzepte, Gefühle und Haltungen wahrzunehmen und in Bezug zur Umwelt kritisch zu hinterfragen.“ </a:t>
            </a:r>
          </a:p>
          <a:p>
            <a:pPr marL="0" indent="0">
              <a:buNone/>
            </a:pPr>
            <a:r>
              <a:rPr lang="de-DE" dirty="0"/>
              <a:t>(Wirtz, 2021, Dorsch – Lexikon der Psychologie);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60919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F4BA5F-C713-07CF-EA59-14AAF4A153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Reflexion heißt…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ED7BC69-A104-3D9F-05FD-5040684D5E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Innehalten,</a:t>
            </a:r>
          </a:p>
          <a:p>
            <a:r>
              <a:rPr lang="de-DE" dirty="0"/>
              <a:t>Wahrnehmen,</a:t>
            </a:r>
          </a:p>
          <a:p>
            <a:r>
              <a:rPr lang="de-DE" dirty="0"/>
              <a:t>Fragen stellen.</a:t>
            </a:r>
          </a:p>
          <a:p>
            <a:endParaRPr lang="de-DE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57935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7454101-7820-543D-91E5-E844793346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Faktoren, um Reflexion zu ermöglichen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05593CD-4FBF-6961-B0FB-68E56329CD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de-DE" dirty="0"/>
              <a:t>Unterbrechung eines Ablaufs (zeitlich, örtlich)</a:t>
            </a:r>
          </a:p>
          <a:p>
            <a:pPr marL="457200" indent="-457200">
              <a:buFont typeface="+mj-lt"/>
              <a:buAutoNum type="arabicPeriod"/>
            </a:pPr>
            <a:r>
              <a:rPr lang="de-DE" dirty="0"/>
              <a:t>Struktur (Beobachtung, Befragung, Beantwortung, Schlussfolgerung)</a:t>
            </a:r>
          </a:p>
          <a:p>
            <a:pPr marL="457200" indent="-457200">
              <a:buFont typeface="+mj-lt"/>
              <a:buAutoNum type="arabicPeriod"/>
            </a:pPr>
            <a:r>
              <a:rPr lang="de-DE" dirty="0"/>
              <a:t>Zeitkontinuum (Anfang, Ende)</a:t>
            </a:r>
          </a:p>
          <a:p>
            <a:pPr marL="0" indent="0">
              <a:buNone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92365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289B159-B5A1-C966-375C-7677C11D0F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					Reflexion besteht aus zwei Elementen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31D034A-D057-F645-0CC0-DA889E6980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Selbstreflexion (ich beobachte mich – mein Denken, Fühlen, Handeln)</a:t>
            </a:r>
          </a:p>
          <a:p>
            <a:endParaRPr lang="de-DE" dirty="0"/>
          </a:p>
          <a:p>
            <a:endParaRPr lang="de-DE" dirty="0"/>
          </a:p>
          <a:p>
            <a:r>
              <a:rPr lang="de-DE" dirty="0"/>
              <a:t>Fremdreflexion (ich erhalte Informationen von Außen über mein Handeln, meine Wirkung)</a:t>
            </a:r>
          </a:p>
          <a:p>
            <a:endParaRPr lang="de-DE" dirty="0"/>
          </a:p>
          <a:p>
            <a:endParaRPr lang="de-DE" dirty="0"/>
          </a:p>
          <a:p>
            <a:endParaRPr lang="de-DE" dirty="0"/>
          </a:p>
        </p:txBody>
      </p:sp>
      <p:pic>
        <p:nvPicPr>
          <p:cNvPr id="5" name="Grafik 4" descr="Lupe Silhouette">
            <a:extLst>
              <a:ext uri="{FF2B5EF4-FFF2-40B4-BE49-F238E27FC236}">
                <a16:creationId xmlns:a16="http://schemas.microsoft.com/office/drawing/2014/main" id="{4D8F8836-D55D-7260-B358-9F514AD701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339262" y="1680898"/>
            <a:ext cx="914400" cy="914400"/>
          </a:xfrm>
          <a:prstGeom prst="rect">
            <a:avLst/>
          </a:prstGeom>
        </p:spPr>
      </p:pic>
      <p:pic>
        <p:nvPicPr>
          <p:cNvPr id="7" name="Grafik 6" descr="Soziales Netzwerk mit einfarbiger Füllung">
            <a:extLst>
              <a:ext uri="{FF2B5EF4-FFF2-40B4-BE49-F238E27FC236}">
                <a16:creationId xmlns:a16="http://schemas.microsoft.com/office/drawing/2014/main" id="{FB4B6BF3-71F5-A1E3-35F6-ACE068E59A0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810625" y="3909062"/>
            <a:ext cx="1971674" cy="1971674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438DBC8C-AB99-DA64-F064-17558903073D}"/>
              </a:ext>
            </a:extLst>
          </p:cNvPr>
          <p:cNvSpPr txBox="1"/>
          <p:nvPr/>
        </p:nvSpPr>
        <p:spPr>
          <a:xfrm>
            <a:off x="2028497" y="561252"/>
            <a:ext cx="34841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/>
              <a:t>(multiperspektivische)</a:t>
            </a:r>
          </a:p>
        </p:txBody>
      </p:sp>
    </p:spTree>
    <p:extLst>
      <p:ext uri="{BB962C8B-B14F-4D97-AF65-F5344CB8AC3E}">
        <p14:creationId xmlns:p14="http://schemas.microsoft.com/office/powerpoint/2010/main" val="47706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1078F7-175D-7BA3-4904-E7F206ABDB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B08C84A-247B-9C6B-526E-CE6925614A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Faktoren, um Reflexion zu ermöglichen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E6C7A26-B863-FCF3-87A3-2B30FECAD6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de-DE" dirty="0"/>
              <a:t>Unterbrechung eines Ablaufs (zeitlich, örtlich)</a:t>
            </a:r>
          </a:p>
          <a:p>
            <a:pPr marL="457200" indent="-457200">
              <a:buFont typeface="+mj-lt"/>
              <a:buAutoNum type="arabicPeriod"/>
            </a:pPr>
            <a:r>
              <a:rPr lang="de-DE" dirty="0"/>
              <a:t>Struktur (Beobachtung, Befragung, Beantwortung, Schlussfolgerung)</a:t>
            </a:r>
          </a:p>
          <a:p>
            <a:pPr marL="457200" indent="-457200">
              <a:buFont typeface="+mj-lt"/>
              <a:buAutoNum type="arabicPeriod"/>
            </a:pPr>
            <a:r>
              <a:rPr lang="de-DE" dirty="0"/>
              <a:t>Zeitkontinuum (Anfang, Ende)</a:t>
            </a:r>
          </a:p>
          <a:p>
            <a:pPr marL="457200" indent="-457200">
              <a:buFont typeface="+mj-lt"/>
              <a:buAutoNum type="arabicPeriod"/>
            </a:pPr>
            <a:r>
              <a:rPr lang="de-DE" b="1" dirty="0"/>
              <a:t>soziale Einbettung</a:t>
            </a:r>
          </a:p>
          <a:p>
            <a:pPr marL="0" indent="0">
              <a:buNone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86399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A925DF7-5C9F-589A-3C72-F4DD5EE51A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Mein Körper gibt mir Informationen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2D80DCC-9B46-7B06-A795-9833B8B645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Reflexion = verkörperter Prozess </a:t>
            </a:r>
          </a:p>
          <a:p>
            <a:r>
              <a:rPr lang="de-DE" dirty="0"/>
              <a:t>Herzschlag, Atmung, Muskelspannung, Bauchgefühl können Ausdruck innerer Prozesse sein </a:t>
            </a:r>
          </a:p>
        </p:txBody>
      </p:sp>
      <p:pic>
        <p:nvPicPr>
          <p:cNvPr id="5" name="Grafik 4" descr="Mann Silhouette">
            <a:extLst>
              <a:ext uri="{FF2B5EF4-FFF2-40B4-BE49-F238E27FC236}">
                <a16:creationId xmlns:a16="http://schemas.microsoft.com/office/drawing/2014/main" id="{828C754A-7FA8-0C2A-5F64-6CDEC3A06D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524624" y="2957511"/>
            <a:ext cx="2747963" cy="2747963"/>
          </a:xfrm>
          <a:prstGeom prst="rect">
            <a:avLst/>
          </a:prstGeom>
        </p:spPr>
      </p:pic>
      <p:pic>
        <p:nvPicPr>
          <p:cNvPr id="7" name="Grafik 6" descr="Bauch Silhouette">
            <a:extLst>
              <a:ext uri="{FF2B5EF4-FFF2-40B4-BE49-F238E27FC236}">
                <a16:creationId xmlns:a16="http://schemas.microsoft.com/office/drawing/2014/main" id="{258AF12C-37A6-E62C-473E-2ED481F8BF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658225" y="2971800"/>
            <a:ext cx="914400" cy="914400"/>
          </a:xfrm>
          <a:prstGeom prst="rect">
            <a:avLst/>
          </a:prstGeom>
        </p:spPr>
      </p:pic>
      <p:pic>
        <p:nvPicPr>
          <p:cNvPr id="9" name="Grafik 8" descr="Lunge mit Virus Silhouette">
            <a:extLst>
              <a:ext uri="{FF2B5EF4-FFF2-40B4-BE49-F238E27FC236}">
                <a16:creationId xmlns:a16="http://schemas.microsoft.com/office/drawing/2014/main" id="{4F9FAC78-06D0-84A9-1267-465C77593B6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524624" y="4612446"/>
            <a:ext cx="914400" cy="914400"/>
          </a:xfrm>
          <a:prstGeom prst="rect">
            <a:avLst/>
          </a:prstGeom>
        </p:spPr>
      </p:pic>
      <p:pic>
        <p:nvPicPr>
          <p:cNvPr id="11" name="Grafik 10" descr="Herz Organ Silhouette">
            <a:extLst>
              <a:ext uri="{FF2B5EF4-FFF2-40B4-BE49-F238E27FC236}">
                <a16:creationId xmlns:a16="http://schemas.microsoft.com/office/drawing/2014/main" id="{804F7C99-0FE4-CACA-7007-17F98C6F56A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224586" y="3314662"/>
            <a:ext cx="914400" cy="914400"/>
          </a:xfrm>
          <a:prstGeom prst="rect">
            <a:avLst/>
          </a:prstGeom>
        </p:spPr>
      </p:pic>
      <p:pic>
        <p:nvPicPr>
          <p:cNvPr id="13" name="Grafik 12" descr="Hochspannung Silhouette">
            <a:extLst>
              <a:ext uri="{FF2B5EF4-FFF2-40B4-BE49-F238E27FC236}">
                <a16:creationId xmlns:a16="http://schemas.microsoft.com/office/drawing/2014/main" id="{2DF3BB20-9103-89F1-5540-A44B487ECB7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508206" y="4213779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6481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1CF038-6076-4C31-1833-B87EE9717D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3D39C5C-4FFF-A763-D3BE-E8DBE8E838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Faktoren, um Reflexion zu ermöglichen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8D8FDE6-9074-CF3F-03E4-D00C2FA77C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de-DE" dirty="0"/>
              <a:t>Unterbrechung eines Ablaufs (zeitlich, örtlich)</a:t>
            </a:r>
          </a:p>
          <a:p>
            <a:pPr marL="457200" indent="-457200">
              <a:buFont typeface="+mj-lt"/>
              <a:buAutoNum type="arabicPeriod"/>
            </a:pPr>
            <a:r>
              <a:rPr lang="de-DE" dirty="0"/>
              <a:t>Struktur (Beobachtung, Befragung, Beantwortung, Schlussfolgerung)</a:t>
            </a:r>
          </a:p>
          <a:p>
            <a:pPr marL="457200" indent="-457200">
              <a:buFont typeface="+mj-lt"/>
              <a:buAutoNum type="arabicPeriod"/>
            </a:pPr>
            <a:r>
              <a:rPr lang="de-DE" dirty="0"/>
              <a:t>Zeitkontinuum (Anfang, Ende)</a:t>
            </a:r>
          </a:p>
          <a:p>
            <a:pPr marL="457200" indent="-457200">
              <a:buFont typeface="+mj-lt"/>
              <a:buAutoNum type="arabicPeriod"/>
            </a:pPr>
            <a:r>
              <a:rPr lang="de-DE" dirty="0"/>
              <a:t>soziale Einbettung</a:t>
            </a:r>
          </a:p>
          <a:p>
            <a:pPr marL="457200" indent="-457200">
              <a:buFont typeface="+mj-lt"/>
              <a:buAutoNum type="arabicPeriod"/>
            </a:pPr>
            <a:r>
              <a:rPr lang="de-DE" b="1" dirty="0"/>
              <a:t>der eigene Körper (als Informationsquelle)</a:t>
            </a:r>
          </a:p>
          <a:p>
            <a:pPr marL="0" indent="0">
              <a:buNone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48616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CB6242E-86CC-D873-9E3C-3031529A5E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Was hindert uns manchmal an der Selbstbetrachtung?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596D10D-384A-7C40-B632-0E43C42BD8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Der Impuls der Rechtfertigung.</a:t>
            </a:r>
          </a:p>
          <a:p>
            <a:endParaRPr lang="de-DE" dirty="0"/>
          </a:p>
          <a:p>
            <a:endParaRPr lang="de-DE" dirty="0"/>
          </a:p>
          <a:p>
            <a:r>
              <a:rPr lang="de-DE" dirty="0"/>
              <a:t>Rechtfertigung erfüllt die Funktion uns zu schützen.</a:t>
            </a:r>
          </a:p>
          <a:p>
            <a:endParaRPr lang="de-DE" dirty="0"/>
          </a:p>
          <a:p>
            <a:endParaRPr lang="de-DE" dirty="0"/>
          </a:p>
          <a:p>
            <a:r>
              <a:rPr lang="de-DE" dirty="0"/>
              <a:t>Reflexion bedeutet auch, sich Irrtümer anzuschauen. </a:t>
            </a:r>
          </a:p>
          <a:p>
            <a:pPr marL="0" indent="0">
              <a:buNone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83101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38362F-E06B-D552-F6AD-E52260CBA9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CA2A847-EFBB-4DAF-8171-625AB45426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Faktoren, um Reflexion zu ermöglichen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1C53350-A4D2-D80E-942A-4A86FD0734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de-DE" dirty="0"/>
              <a:t>Unterbrechung eines Ablaufs (zeitlich, örtlich)</a:t>
            </a:r>
          </a:p>
          <a:p>
            <a:pPr marL="457200" indent="-457200">
              <a:buFont typeface="+mj-lt"/>
              <a:buAutoNum type="arabicPeriod"/>
            </a:pPr>
            <a:r>
              <a:rPr lang="de-DE" dirty="0"/>
              <a:t>Struktur (Beobachtung, Befragung, Beantwortung, Schlussfolgerung)</a:t>
            </a:r>
          </a:p>
          <a:p>
            <a:pPr marL="457200" indent="-457200">
              <a:buFont typeface="+mj-lt"/>
              <a:buAutoNum type="arabicPeriod"/>
            </a:pPr>
            <a:r>
              <a:rPr lang="de-DE" dirty="0"/>
              <a:t>Zeitkontinuum (Anfang, Ende)</a:t>
            </a:r>
          </a:p>
          <a:p>
            <a:pPr marL="457200" indent="-457200">
              <a:buFont typeface="+mj-lt"/>
              <a:buAutoNum type="arabicPeriod"/>
            </a:pPr>
            <a:r>
              <a:rPr lang="de-DE" dirty="0"/>
              <a:t>soziale Einbettung</a:t>
            </a:r>
          </a:p>
          <a:p>
            <a:pPr marL="457200" indent="-457200">
              <a:buFont typeface="+mj-lt"/>
              <a:buAutoNum type="arabicPeriod"/>
            </a:pPr>
            <a:r>
              <a:rPr lang="de-DE" dirty="0"/>
              <a:t>Der eigene Körper (als Informationsquelle)</a:t>
            </a:r>
          </a:p>
          <a:p>
            <a:pPr marL="457200" indent="-457200">
              <a:buFont typeface="+mj-lt"/>
              <a:buAutoNum type="arabicPeriod"/>
            </a:pPr>
            <a:r>
              <a:rPr lang="de-DE" dirty="0"/>
              <a:t>sich (</a:t>
            </a:r>
            <a:r>
              <a:rPr lang="de-DE" dirty="0" err="1"/>
              <a:t>ver</a:t>
            </a:r>
            <a:r>
              <a:rPr lang="de-DE" dirty="0"/>
              <a:t>)trauen, Mut und Sicherheit</a:t>
            </a:r>
          </a:p>
          <a:p>
            <a:pPr marL="457200" indent="-457200">
              <a:buFont typeface="+mj-lt"/>
              <a:buAutoNum type="arabicPeriod"/>
            </a:pPr>
            <a:endParaRPr lang="de-DE" dirty="0"/>
          </a:p>
          <a:p>
            <a:pPr marL="457200" indent="-457200">
              <a:buFont typeface="+mj-lt"/>
              <a:buAutoNum type="arabicPeriod"/>
            </a:pPr>
            <a:endParaRPr lang="de-DE" dirty="0"/>
          </a:p>
          <a:p>
            <a:pPr marL="457200" indent="-457200">
              <a:buFont typeface="+mj-lt"/>
              <a:buAutoNum type="arabicPeriod"/>
            </a:pPr>
            <a:endParaRPr lang="de-DE" b="1" dirty="0"/>
          </a:p>
          <a:p>
            <a:pPr marL="0" indent="0">
              <a:buNone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37664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7A32B13-3482-B8EE-9606-66090C0F42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Und dann gibt es noch…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E7854F9-1D87-A340-0A8E-670A8A1FFB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unsere unbewussten Handlungsmuster, auf die wir keinen direkten Zugriff haben.</a:t>
            </a:r>
          </a:p>
          <a:p>
            <a:endParaRPr lang="de-DE" dirty="0"/>
          </a:p>
          <a:p>
            <a:endParaRPr lang="de-DE" dirty="0"/>
          </a:p>
        </p:txBody>
      </p:sp>
      <p:pic>
        <p:nvPicPr>
          <p:cNvPr id="5" name="Grafik 4" descr="Safe Silhouette">
            <a:extLst>
              <a:ext uri="{FF2B5EF4-FFF2-40B4-BE49-F238E27FC236}">
                <a16:creationId xmlns:a16="http://schemas.microsoft.com/office/drawing/2014/main" id="{77279782-8F90-9398-EAF3-013C0B185C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067674" y="2271712"/>
            <a:ext cx="2676525" cy="2676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478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121869-45B0-F416-C6AB-26ABC785AB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16232EC-1730-037D-1C8B-70BC38D64F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Faktoren, um Reflexion zu ermöglichen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06BB672-6129-6353-9DED-3FDE30BF3E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de-DE" dirty="0"/>
              <a:t>Unterbrechung eines Ablaufs (zeitlich, örtlich)</a:t>
            </a:r>
          </a:p>
          <a:p>
            <a:pPr marL="457200" indent="-457200">
              <a:buFont typeface="+mj-lt"/>
              <a:buAutoNum type="arabicPeriod"/>
            </a:pPr>
            <a:r>
              <a:rPr lang="de-DE" dirty="0"/>
              <a:t>Struktur (Beobachtung, Befragung, Beantwortung, Schlussfolgerung)</a:t>
            </a:r>
          </a:p>
          <a:p>
            <a:pPr marL="457200" indent="-457200">
              <a:buFont typeface="+mj-lt"/>
              <a:buAutoNum type="arabicPeriod"/>
            </a:pPr>
            <a:r>
              <a:rPr lang="de-DE" dirty="0"/>
              <a:t>Zeitkontinuum (Anfang, Ende)</a:t>
            </a:r>
          </a:p>
          <a:p>
            <a:pPr marL="457200" indent="-457200">
              <a:buFont typeface="+mj-lt"/>
              <a:buAutoNum type="arabicPeriod"/>
            </a:pPr>
            <a:r>
              <a:rPr lang="de-DE" dirty="0"/>
              <a:t>soziale Einbettung</a:t>
            </a:r>
          </a:p>
          <a:p>
            <a:pPr marL="457200" indent="-457200">
              <a:buFont typeface="+mj-lt"/>
              <a:buAutoNum type="arabicPeriod"/>
            </a:pPr>
            <a:r>
              <a:rPr lang="de-DE" dirty="0"/>
              <a:t>Der eigene Körper (als Informationsquelle)</a:t>
            </a:r>
          </a:p>
          <a:p>
            <a:pPr marL="457200" indent="-457200">
              <a:buFont typeface="+mj-lt"/>
              <a:buAutoNum type="arabicPeriod"/>
            </a:pPr>
            <a:r>
              <a:rPr lang="de-DE" dirty="0"/>
              <a:t>sich (</a:t>
            </a:r>
            <a:r>
              <a:rPr lang="de-DE" dirty="0" err="1"/>
              <a:t>ver</a:t>
            </a:r>
            <a:r>
              <a:rPr lang="de-DE" dirty="0"/>
              <a:t>)trauen, Mut und Sicherheit</a:t>
            </a:r>
          </a:p>
          <a:p>
            <a:pPr marL="457200" indent="-457200">
              <a:buFont typeface="+mj-lt"/>
              <a:buAutoNum type="arabicPeriod"/>
            </a:pPr>
            <a:r>
              <a:rPr lang="de-DE" dirty="0"/>
              <a:t>Akzeptanz des Nicht-Wissens</a:t>
            </a:r>
          </a:p>
          <a:p>
            <a:pPr marL="457200" indent="-457200">
              <a:buFont typeface="+mj-lt"/>
              <a:buAutoNum type="arabicPeriod"/>
            </a:pPr>
            <a:endParaRPr lang="de-DE" dirty="0"/>
          </a:p>
          <a:p>
            <a:pPr marL="457200" indent="-457200">
              <a:buFont typeface="+mj-lt"/>
              <a:buAutoNum type="arabicPeriod"/>
            </a:pPr>
            <a:endParaRPr lang="de-DE" dirty="0"/>
          </a:p>
          <a:p>
            <a:pPr marL="457200" indent="-457200">
              <a:buFont typeface="+mj-lt"/>
              <a:buAutoNum type="arabicPeriod"/>
            </a:pPr>
            <a:endParaRPr lang="de-DE" dirty="0"/>
          </a:p>
          <a:p>
            <a:pPr marL="457200" indent="-457200">
              <a:buFont typeface="+mj-lt"/>
              <a:buAutoNum type="arabicPeriod"/>
            </a:pPr>
            <a:endParaRPr lang="de-DE" b="1" dirty="0"/>
          </a:p>
          <a:p>
            <a:pPr marL="0" indent="0">
              <a:buNone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36695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9359E1B-71D5-354F-D9FB-27FF49DDCD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Nun, lade ich Sie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46E9A66-DAEE-0202-6648-F2EFF2BAFC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dirty="0"/>
              <a:t>zur Gruppenarbeit ein.</a:t>
            </a:r>
          </a:p>
          <a:p>
            <a:pPr marL="0" indent="0">
              <a:buNone/>
            </a:pPr>
            <a:endParaRPr lang="de-DE" dirty="0"/>
          </a:p>
          <a:p>
            <a:r>
              <a:rPr lang="de-DE" dirty="0"/>
              <a:t>Aufteilung in 3 gleichgroße Stuhlkreise</a:t>
            </a:r>
          </a:p>
          <a:p>
            <a:r>
              <a:rPr lang="de-DE" dirty="0"/>
              <a:t>je Gruppe ein Flipchart</a:t>
            </a:r>
          </a:p>
          <a:p>
            <a:r>
              <a:rPr lang="de-DE" dirty="0"/>
              <a:t>Ablauf in 3 Phasen je 20min</a:t>
            </a:r>
          </a:p>
          <a:p>
            <a:endParaRPr lang="de-DE" dirty="0"/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endParaRPr lang="de-DE" dirty="0"/>
          </a:p>
        </p:txBody>
      </p:sp>
      <p:pic>
        <p:nvPicPr>
          <p:cNvPr id="5" name="Grafik 4" descr="Prost Silhouette">
            <a:extLst>
              <a:ext uri="{FF2B5EF4-FFF2-40B4-BE49-F238E27FC236}">
                <a16:creationId xmlns:a16="http://schemas.microsoft.com/office/drawing/2014/main" id="{950C37E5-69E8-B131-CDE0-7B2F697BDB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10413" y="548640"/>
            <a:ext cx="3176588" cy="3176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12285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E3451ABE-5711-A1DE-625C-FFF7E60D718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6727" b="28041"/>
          <a:stretch/>
        </p:blipFill>
        <p:spPr>
          <a:xfrm>
            <a:off x="5481638" y="0"/>
            <a:ext cx="4691062" cy="2121831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A20A783C-63C8-F77E-48EB-CEC9533415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Sie sind in der Phase, </a:t>
            </a:r>
            <a:br>
              <a:rPr lang="de-DE" dirty="0"/>
            </a:br>
            <a:r>
              <a:rPr lang="de-DE" dirty="0"/>
              <a:t>in der sie 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57EDA28-15F5-2275-5F25-EC827BFFF1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647" y="2121831"/>
            <a:ext cx="10653579" cy="4593828"/>
          </a:xfrm>
        </p:spPr>
        <p:txBody>
          <a:bodyPr>
            <a:normAutofit lnSpcReduction="10000"/>
          </a:bodyPr>
          <a:lstStyle/>
          <a:p>
            <a:r>
              <a:rPr lang="de-DE" sz="2000" dirty="0">
                <a:solidFill>
                  <a:schemeClr val="tx2"/>
                </a:solidFill>
              </a:rPr>
              <a:t>Was wäre, wenn es </a:t>
            </a:r>
            <a:r>
              <a:rPr lang="de-DE" sz="2000" b="1" dirty="0">
                <a:solidFill>
                  <a:schemeClr val="tx2"/>
                </a:solidFill>
              </a:rPr>
              <a:t>keine Grenzen oder technischen Beschränkungen</a:t>
            </a:r>
            <a:r>
              <a:rPr lang="de-DE" sz="2000" dirty="0">
                <a:solidFill>
                  <a:schemeClr val="tx2"/>
                </a:solidFill>
              </a:rPr>
              <a:t> gäbe?</a:t>
            </a:r>
          </a:p>
          <a:p>
            <a:r>
              <a:rPr lang="de-DE" sz="2000" dirty="0">
                <a:solidFill>
                  <a:schemeClr val="tx2"/>
                </a:solidFill>
              </a:rPr>
              <a:t>Wie könnte ein </a:t>
            </a:r>
            <a:r>
              <a:rPr lang="de-DE" sz="2000" b="1" dirty="0">
                <a:solidFill>
                  <a:schemeClr val="tx2"/>
                </a:solidFill>
              </a:rPr>
              <a:t>ideales Reflexionstool</a:t>
            </a:r>
            <a:r>
              <a:rPr lang="de-DE" sz="2000" dirty="0">
                <a:solidFill>
                  <a:schemeClr val="tx2"/>
                </a:solidFill>
              </a:rPr>
              <a:t> aussehen?</a:t>
            </a:r>
          </a:p>
          <a:p>
            <a:pPr marL="0" indent="0">
              <a:buNone/>
            </a:pPr>
            <a:endParaRPr lang="de-DE" sz="2000" dirty="0">
              <a:solidFill>
                <a:schemeClr val="tx2"/>
              </a:solidFill>
            </a:endParaRPr>
          </a:p>
          <a:p>
            <a:r>
              <a:rPr lang="de-DE" sz="2000" dirty="0">
                <a:solidFill>
                  <a:schemeClr val="tx2"/>
                </a:solidFill>
              </a:rPr>
              <a:t>Was würde ein Tool ermöglichen, das </a:t>
            </a:r>
            <a:r>
              <a:rPr lang="de-DE" sz="2000" b="1" dirty="0">
                <a:solidFill>
                  <a:schemeClr val="tx2"/>
                </a:solidFill>
              </a:rPr>
              <a:t>Selbst- &amp; Fremdreflexion optimal unterstützt</a:t>
            </a:r>
            <a:r>
              <a:rPr lang="de-DE" sz="2000" dirty="0">
                <a:solidFill>
                  <a:schemeClr val="tx2"/>
                </a:solidFill>
              </a:rPr>
              <a:t>?</a:t>
            </a:r>
          </a:p>
          <a:p>
            <a:r>
              <a:rPr lang="de-DE" sz="2000" dirty="0">
                <a:solidFill>
                  <a:schemeClr val="tx2"/>
                </a:solidFill>
              </a:rPr>
              <a:t>Wie kann Reflexion so gestaltet werden, dass sie </a:t>
            </a:r>
            <a:r>
              <a:rPr lang="de-DE" sz="2000" b="1" dirty="0">
                <a:solidFill>
                  <a:schemeClr val="tx2"/>
                </a:solidFill>
              </a:rPr>
              <a:t>spannend, einfach und motivierend</a:t>
            </a:r>
            <a:r>
              <a:rPr lang="de-DE" sz="2000" dirty="0">
                <a:solidFill>
                  <a:schemeClr val="tx2"/>
                </a:solidFill>
              </a:rPr>
              <a:t> ist?</a:t>
            </a:r>
          </a:p>
          <a:p>
            <a:r>
              <a:rPr lang="de-DE" sz="2000" dirty="0">
                <a:solidFill>
                  <a:schemeClr val="tx2"/>
                </a:solidFill>
              </a:rPr>
              <a:t>Welche kreativen oder unkonventionellen Wege könnten Reflexionsprozesse fördern?</a:t>
            </a:r>
          </a:p>
          <a:p>
            <a:r>
              <a:rPr lang="de-DE" sz="2000" dirty="0">
                <a:solidFill>
                  <a:schemeClr val="tx2"/>
                </a:solidFill>
              </a:rPr>
              <a:t>Wie kann ein Reflexionstool verschiedene </a:t>
            </a:r>
            <a:r>
              <a:rPr lang="de-DE" sz="2000" b="1" dirty="0">
                <a:solidFill>
                  <a:schemeClr val="tx2"/>
                </a:solidFill>
              </a:rPr>
              <a:t>Sinne &amp; Körperwahrnehmung </a:t>
            </a:r>
            <a:r>
              <a:rPr lang="de-DE" sz="2000" dirty="0">
                <a:solidFill>
                  <a:schemeClr val="tx2"/>
                </a:solidFill>
              </a:rPr>
              <a:t>einbinden?</a:t>
            </a:r>
          </a:p>
          <a:p>
            <a:endParaRPr lang="de-DE" sz="2000" dirty="0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de-DE" sz="2000" b="1" dirty="0">
                <a:solidFill>
                  <a:schemeClr val="tx2"/>
                </a:solidFill>
              </a:rPr>
              <a:t>„Alles ist möglich!“</a:t>
            </a:r>
            <a:endParaRPr lang="de-DE" sz="2000" dirty="0">
              <a:solidFill>
                <a:schemeClr val="tx2"/>
              </a:solidFill>
            </a:endParaRP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77256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haltsplatzhalter 2">
            <a:extLst>
              <a:ext uri="{FF2B5EF4-FFF2-40B4-BE49-F238E27FC236}">
                <a16:creationId xmlns:a16="http://schemas.microsoft.com/office/drawing/2014/main" id="{264E8EDF-BE3E-E0E3-FEE0-F86433FACAA9}"/>
              </a:ext>
            </a:extLst>
          </p:cNvPr>
          <p:cNvSpPr txBox="1">
            <a:spLocks/>
          </p:cNvSpPr>
          <p:nvPr/>
        </p:nvSpPr>
        <p:spPr>
          <a:xfrm>
            <a:off x="769211" y="1680396"/>
            <a:ext cx="10653579" cy="4593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+mj-lt"/>
              <a:buAutoNum type="arabicPeriod"/>
            </a:pPr>
            <a:r>
              <a:rPr lang="de-DE" dirty="0"/>
              <a:t>Unterbrechung eines Ablaufs (zeitlich, örtlich)</a:t>
            </a:r>
          </a:p>
          <a:p>
            <a:pPr marL="457200" indent="-457200">
              <a:buFont typeface="+mj-lt"/>
              <a:buAutoNum type="arabicPeriod"/>
            </a:pPr>
            <a:r>
              <a:rPr lang="de-DE" dirty="0"/>
              <a:t>Struktur (Beobachtung, Befragung, Beantwortung, Schlussfolgerung)</a:t>
            </a:r>
          </a:p>
          <a:p>
            <a:pPr marL="457200" indent="-457200">
              <a:buFont typeface="+mj-lt"/>
              <a:buAutoNum type="arabicPeriod"/>
            </a:pPr>
            <a:r>
              <a:rPr lang="de-DE" dirty="0"/>
              <a:t>Zeitkontinuum (Anfang, Ende)</a:t>
            </a:r>
          </a:p>
          <a:p>
            <a:pPr marL="457200" indent="-457200">
              <a:buFont typeface="+mj-lt"/>
              <a:buAutoNum type="arabicPeriod"/>
            </a:pPr>
            <a:r>
              <a:rPr lang="de-DE" dirty="0"/>
              <a:t>soziale Einbettung</a:t>
            </a:r>
          </a:p>
          <a:p>
            <a:pPr marL="457200" indent="-457200">
              <a:buFont typeface="+mj-lt"/>
              <a:buAutoNum type="arabicPeriod"/>
            </a:pPr>
            <a:r>
              <a:rPr lang="de-DE" dirty="0"/>
              <a:t>Der eigene Körper (als Informationsquelle)</a:t>
            </a:r>
          </a:p>
          <a:p>
            <a:pPr marL="457200" indent="-457200">
              <a:buFont typeface="+mj-lt"/>
              <a:buAutoNum type="arabicPeriod"/>
            </a:pPr>
            <a:r>
              <a:rPr lang="de-DE" dirty="0"/>
              <a:t>sich (</a:t>
            </a:r>
            <a:r>
              <a:rPr lang="de-DE" dirty="0" err="1"/>
              <a:t>ver</a:t>
            </a:r>
            <a:r>
              <a:rPr lang="de-DE" dirty="0"/>
              <a:t>)trauen, Mut und Sicherheit</a:t>
            </a:r>
          </a:p>
          <a:p>
            <a:pPr marL="457200" indent="-457200">
              <a:buFont typeface="+mj-lt"/>
              <a:buAutoNum type="arabicPeriod"/>
            </a:pPr>
            <a:r>
              <a:rPr lang="de-DE" dirty="0"/>
              <a:t>Akzeptanz des Nicht-Wissens</a:t>
            </a:r>
          </a:p>
          <a:p>
            <a:pPr marL="457200" indent="-457200">
              <a:buFont typeface="+mj-lt"/>
              <a:buAutoNum type="arabicPeriod"/>
            </a:pPr>
            <a:endParaRPr lang="de-DE" dirty="0"/>
          </a:p>
          <a:p>
            <a:pPr marL="457200" indent="-457200">
              <a:buFont typeface="+mj-lt"/>
              <a:buAutoNum type="arabicPeriod"/>
            </a:pPr>
            <a:endParaRPr lang="de-DE" dirty="0"/>
          </a:p>
          <a:p>
            <a:pPr marL="457200" indent="-457200">
              <a:buFont typeface="+mj-lt"/>
              <a:buAutoNum type="arabicPeriod"/>
            </a:pPr>
            <a:endParaRPr lang="de-DE" dirty="0"/>
          </a:p>
          <a:p>
            <a:pPr marL="457200" indent="-457200">
              <a:buFont typeface="+mj-lt"/>
              <a:buAutoNum type="arabicPeriod"/>
            </a:pPr>
            <a:endParaRPr lang="de-DE" b="1" dirty="0"/>
          </a:p>
          <a:p>
            <a:pPr marL="0" indent="0">
              <a:buFont typeface="Arial" panose="020B0604020202020204" pitchFamily="34" charset="0"/>
              <a:buNone/>
            </a:pPr>
            <a:endParaRPr lang="de-DE" dirty="0"/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AF74413F-28B5-A447-BE38-9064AFA3E7A3}"/>
              </a:ext>
            </a:extLst>
          </p:cNvPr>
          <p:cNvSpPr txBox="1">
            <a:spLocks/>
          </p:cNvSpPr>
          <p:nvPr/>
        </p:nvSpPr>
        <p:spPr>
          <a:xfrm>
            <a:off x="769211" y="1239463"/>
            <a:ext cx="10653578" cy="113225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2400" dirty="0"/>
              <a:t>Faktoren, um Reflexion zu ermöglichen</a:t>
            </a:r>
          </a:p>
        </p:txBody>
      </p:sp>
    </p:spTree>
    <p:extLst>
      <p:ext uri="{BB962C8B-B14F-4D97-AF65-F5344CB8AC3E}">
        <p14:creationId xmlns:p14="http://schemas.microsoft.com/office/powerpoint/2010/main" val="3368946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2D2E1F5-37EF-4963-DA7B-A6B290F990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Sie sind in der Phase,</a:t>
            </a:r>
            <a:br>
              <a:rPr lang="de-DE" dirty="0"/>
            </a:br>
            <a:r>
              <a:rPr lang="de-DE" dirty="0"/>
              <a:t>in der sie </a:t>
            </a:r>
          </a:p>
        </p:txBody>
      </p:sp>
      <p:pic>
        <p:nvPicPr>
          <p:cNvPr id="3074" name="Picture 2" descr="Generiertes Bild">
            <a:extLst>
              <a:ext uri="{FF2B5EF4-FFF2-40B4-BE49-F238E27FC236}">
                <a16:creationId xmlns:a16="http://schemas.microsoft.com/office/drawing/2014/main" id="{56D0084A-9442-312F-63FB-638CC67B1D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encilSketc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4375" b="18640"/>
          <a:stretch/>
        </p:blipFill>
        <p:spPr bwMode="auto">
          <a:xfrm>
            <a:off x="6339486" y="-422141"/>
            <a:ext cx="4247552" cy="2845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EB4F294-FD64-E855-DAEF-DADD74B005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647" y="2118015"/>
            <a:ext cx="10653579" cy="4593828"/>
          </a:xfrm>
        </p:spPr>
        <p:txBody>
          <a:bodyPr>
            <a:normAutofit lnSpcReduction="10000"/>
          </a:bodyPr>
          <a:lstStyle/>
          <a:p>
            <a:r>
              <a:rPr lang="de-DE" sz="2000" dirty="0">
                <a:solidFill>
                  <a:schemeClr val="tx2"/>
                </a:solidFill>
              </a:rPr>
              <a:t>Welche </a:t>
            </a:r>
            <a:r>
              <a:rPr lang="de-DE" sz="2000" b="1" dirty="0">
                <a:solidFill>
                  <a:schemeClr val="tx2"/>
                </a:solidFill>
              </a:rPr>
              <a:t>realen Hürden</a:t>
            </a:r>
            <a:r>
              <a:rPr lang="de-DE" sz="2000" dirty="0">
                <a:solidFill>
                  <a:schemeClr val="tx2"/>
                </a:solidFill>
              </a:rPr>
              <a:t> gibt es bei der Umsetzung eines Reflexionstools?</a:t>
            </a:r>
          </a:p>
          <a:p>
            <a:r>
              <a:rPr lang="de-DE" sz="2000" dirty="0">
                <a:solidFill>
                  <a:schemeClr val="tx2"/>
                </a:solidFill>
              </a:rPr>
              <a:t>Welche guten Gründe gibt es, Reflexion </a:t>
            </a:r>
            <a:r>
              <a:rPr lang="de-DE" sz="2000" b="1" u="sng" dirty="0">
                <a:solidFill>
                  <a:schemeClr val="tx2"/>
                </a:solidFill>
              </a:rPr>
              <a:t>nicht</a:t>
            </a:r>
            <a:r>
              <a:rPr lang="de-DE" sz="2000" dirty="0">
                <a:solidFill>
                  <a:schemeClr val="tx2"/>
                </a:solidFill>
              </a:rPr>
              <a:t> in den Alltag zu integrieren?</a:t>
            </a:r>
          </a:p>
          <a:p>
            <a:r>
              <a:rPr lang="de-DE" sz="2000" dirty="0">
                <a:solidFill>
                  <a:schemeClr val="tx2"/>
                </a:solidFill>
              </a:rPr>
              <a:t>Welche </a:t>
            </a:r>
            <a:r>
              <a:rPr lang="de-DE" sz="2000" b="1" dirty="0">
                <a:solidFill>
                  <a:schemeClr val="tx2"/>
                </a:solidFill>
              </a:rPr>
              <a:t>technischen, finanziellen oder organisatorischen</a:t>
            </a:r>
            <a:r>
              <a:rPr lang="de-DE" sz="2000" dirty="0">
                <a:solidFill>
                  <a:schemeClr val="tx2"/>
                </a:solidFill>
              </a:rPr>
              <a:t> Herausforderungen könnten auftreten?</a:t>
            </a:r>
          </a:p>
          <a:p>
            <a:r>
              <a:rPr lang="de-DE" sz="2000" dirty="0">
                <a:solidFill>
                  <a:schemeClr val="tx2"/>
                </a:solidFill>
              </a:rPr>
              <a:t>Wie könnte ein Tool </a:t>
            </a:r>
            <a:r>
              <a:rPr lang="de-DE" sz="2000" b="1" dirty="0">
                <a:solidFill>
                  <a:schemeClr val="tx2"/>
                </a:solidFill>
              </a:rPr>
              <a:t>falsch genutzt oder missverstanden</a:t>
            </a:r>
            <a:r>
              <a:rPr lang="de-DE" sz="2000" dirty="0">
                <a:solidFill>
                  <a:schemeClr val="tx2"/>
                </a:solidFill>
              </a:rPr>
              <a:t> werden?</a:t>
            </a:r>
          </a:p>
          <a:p>
            <a:r>
              <a:rPr lang="de-DE" sz="2000" dirty="0">
                <a:solidFill>
                  <a:schemeClr val="tx2"/>
                </a:solidFill>
              </a:rPr>
              <a:t>Welche Risiken gibt es?</a:t>
            </a:r>
          </a:p>
          <a:p>
            <a:r>
              <a:rPr lang="de-DE" sz="2000" dirty="0">
                <a:solidFill>
                  <a:schemeClr val="tx2"/>
                </a:solidFill>
              </a:rPr>
              <a:t>Welche Faktoren halten die Menschen </a:t>
            </a:r>
            <a:r>
              <a:rPr lang="de-DE" sz="2000" b="1" dirty="0">
                <a:solidFill>
                  <a:schemeClr val="tx2"/>
                </a:solidFill>
              </a:rPr>
              <a:t>davon ab</a:t>
            </a:r>
            <a:r>
              <a:rPr lang="de-DE" sz="2000" dirty="0">
                <a:solidFill>
                  <a:schemeClr val="tx2"/>
                </a:solidFill>
              </a:rPr>
              <a:t>, ein Reflexionstool regelmäßig zu nutzen?</a:t>
            </a:r>
          </a:p>
          <a:p>
            <a:pPr marL="0" indent="0">
              <a:buNone/>
            </a:pPr>
            <a:endParaRPr lang="de-DE" sz="2000" dirty="0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de-DE" sz="2000" b="1" dirty="0">
                <a:solidFill>
                  <a:schemeClr val="tx2"/>
                </a:solidFill>
              </a:rPr>
              <a:t>„Was spricht dagegen?“</a:t>
            </a:r>
            <a:endParaRPr lang="de-DE" sz="2000" dirty="0">
              <a:solidFill>
                <a:schemeClr val="tx2"/>
              </a:solidFill>
            </a:endParaRP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85283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9FB10E-31A3-BDAB-500D-189CDDF43B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haltsplatzhalter 2">
            <a:extLst>
              <a:ext uri="{FF2B5EF4-FFF2-40B4-BE49-F238E27FC236}">
                <a16:creationId xmlns:a16="http://schemas.microsoft.com/office/drawing/2014/main" id="{E2423322-F7ED-1EB3-3A87-DE05AEEA6D7C}"/>
              </a:ext>
            </a:extLst>
          </p:cNvPr>
          <p:cNvSpPr txBox="1">
            <a:spLocks/>
          </p:cNvSpPr>
          <p:nvPr/>
        </p:nvSpPr>
        <p:spPr>
          <a:xfrm>
            <a:off x="769211" y="1680396"/>
            <a:ext cx="10653579" cy="4593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+mj-lt"/>
              <a:buAutoNum type="arabicPeriod"/>
            </a:pPr>
            <a:r>
              <a:rPr lang="de-DE" dirty="0"/>
              <a:t>Unterbrechung eines Ablaufs (zeitlich, örtlich)</a:t>
            </a:r>
          </a:p>
          <a:p>
            <a:pPr marL="457200" indent="-457200">
              <a:buFont typeface="+mj-lt"/>
              <a:buAutoNum type="arabicPeriod"/>
            </a:pPr>
            <a:r>
              <a:rPr lang="de-DE" dirty="0"/>
              <a:t>Struktur (Beobachtung, Befragung, Beantwortung, Schlussfolgerung)</a:t>
            </a:r>
          </a:p>
          <a:p>
            <a:pPr marL="457200" indent="-457200">
              <a:buFont typeface="+mj-lt"/>
              <a:buAutoNum type="arabicPeriod"/>
            </a:pPr>
            <a:r>
              <a:rPr lang="de-DE" dirty="0"/>
              <a:t>Zeitkontinuum (Anfang, Ende)</a:t>
            </a:r>
          </a:p>
          <a:p>
            <a:pPr marL="457200" indent="-457200">
              <a:buFont typeface="+mj-lt"/>
              <a:buAutoNum type="arabicPeriod"/>
            </a:pPr>
            <a:r>
              <a:rPr lang="de-DE" dirty="0"/>
              <a:t>soziale Einbettung</a:t>
            </a:r>
          </a:p>
          <a:p>
            <a:pPr marL="457200" indent="-457200">
              <a:buFont typeface="+mj-lt"/>
              <a:buAutoNum type="arabicPeriod"/>
            </a:pPr>
            <a:r>
              <a:rPr lang="de-DE" dirty="0"/>
              <a:t>Der eigene Körper (als Informationsquelle)</a:t>
            </a:r>
          </a:p>
          <a:p>
            <a:pPr marL="457200" indent="-457200">
              <a:buFont typeface="+mj-lt"/>
              <a:buAutoNum type="arabicPeriod"/>
            </a:pPr>
            <a:r>
              <a:rPr lang="de-DE" dirty="0"/>
              <a:t>sich (</a:t>
            </a:r>
            <a:r>
              <a:rPr lang="de-DE" dirty="0" err="1"/>
              <a:t>ver</a:t>
            </a:r>
            <a:r>
              <a:rPr lang="de-DE" dirty="0"/>
              <a:t>)trauen, Mut und Sicherheit</a:t>
            </a:r>
          </a:p>
          <a:p>
            <a:pPr marL="457200" indent="-457200">
              <a:buFont typeface="+mj-lt"/>
              <a:buAutoNum type="arabicPeriod"/>
            </a:pPr>
            <a:r>
              <a:rPr lang="de-DE" dirty="0"/>
              <a:t>Akzeptanz des Nicht-Wissens</a:t>
            </a:r>
          </a:p>
          <a:p>
            <a:pPr marL="457200" indent="-457200">
              <a:buFont typeface="+mj-lt"/>
              <a:buAutoNum type="arabicPeriod"/>
            </a:pPr>
            <a:endParaRPr lang="de-DE" dirty="0"/>
          </a:p>
          <a:p>
            <a:pPr marL="457200" indent="-457200">
              <a:buFont typeface="+mj-lt"/>
              <a:buAutoNum type="arabicPeriod"/>
            </a:pPr>
            <a:endParaRPr lang="de-DE" dirty="0"/>
          </a:p>
          <a:p>
            <a:pPr marL="457200" indent="-457200">
              <a:buFont typeface="+mj-lt"/>
              <a:buAutoNum type="arabicPeriod"/>
            </a:pPr>
            <a:endParaRPr lang="de-DE" dirty="0"/>
          </a:p>
          <a:p>
            <a:pPr marL="457200" indent="-457200">
              <a:buFont typeface="+mj-lt"/>
              <a:buAutoNum type="arabicPeriod"/>
            </a:pPr>
            <a:endParaRPr lang="de-DE" b="1" dirty="0"/>
          </a:p>
          <a:p>
            <a:pPr marL="0" indent="0">
              <a:buFont typeface="Arial" panose="020B0604020202020204" pitchFamily="34" charset="0"/>
              <a:buNone/>
            </a:pPr>
            <a:endParaRPr lang="de-DE" dirty="0"/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62D6D66E-CCFA-8E84-9AA9-3D418ADAB329}"/>
              </a:ext>
            </a:extLst>
          </p:cNvPr>
          <p:cNvSpPr txBox="1">
            <a:spLocks/>
          </p:cNvSpPr>
          <p:nvPr/>
        </p:nvSpPr>
        <p:spPr>
          <a:xfrm>
            <a:off x="769211" y="1239463"/>
            <a:ext cx="10653578" cy="113225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2400" dirty="0"/>
              <a:t>Faktoren, um Reflexion zu ermöglichen</a:t>
            </a:r>
          </a:p>
        </p:txBody>
      </p:sp>
    </p:spTree>
    <p:extLst>
      <p:ext uri="{BB962C8B-B14F-4D97-AF65-F5344CB8AC3E}">
        <p14:creationId xmlns:p14="http://schemas.microsoft.com/office/powerpoint/2010/main" val="3525928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Generiertes Bild">
            <a:extLst>
              <a:ext uri="{FF2B5EF4-FFF2-40B4-BE49-F238E27FC236}">
                <a16:creationId xmlns:a16="http://schemas.microsoft.com/office/drawing/2014/main" id="{6DB8B62C-0A90-9586-1D95-4F1E154B7D3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42" b="19167"/>
          <a:stretch/>
        </p:blipFill>
        <p:spPr bwMode="auto">
          <a:xfrm>
            <a:off x="6096000" y="-371476"/>
            <a:ext cx="4334989" cy="2700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0556584C-FC90-CCE4-57E2-62324390FA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412564"/>
            <a:ext cx="10653578" cy="1132258"/>
          </a:xfrm>
        </p:spPr>
        <p:txBody>
          <a:bodyPr/>
          <a:lstStyle/>
          <a:p>
            <a:r>
              <a:rPr lang="de-DE" dirty="0"/>
              <a:t>Sie sind in der Phase,</a:t>
            </a:r>
            <a:br>
              <a:rPr lang="de-DE" dirty="0"/>
            </a:br>
            <a:r>
              <a:rPr lang="de-DE" dirty="0"/>
              <a:t>in der sie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CBAD20D-96A9-8D5A-F935-32087D94DC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647" y="2029857"/>
            <a:ext cx="10653579" cy="4593828"/>
          </a:xfrm>
        </p:spPr>
        <p:txBody>
          <a:bodyPr>
            <a:normAutofit fontScale="92500" lnSpcReduction="20000"/>
          </a:bodyPr>
          <a:lstStyle/>
          <a:p>
            <a:r>
              <a:rPr lang="de-DE" sz="2000" dirty="0">
                <a:solidFill>
                  <a:schemeClr val="tx2"/>
                </a:solidFill>
              </a:rPr>
              <a:t>Wie kann ein Reflexionstool so gestaltet werden, dass es </a:t>
            </a:r>
            <a:r>
              <a:rPr lang="de-DE" sz="2000" b="1" dirty="0">
                <a:solidFill>
                  <a:schemeClr val="tx2"/>
                </a:solidFill>
              </a:rPr>
              <a:t>im Arbeitsalltag integriert werden kann</a:t>
            </a:r>
            <a:r>
              <a:rPr lang="de-DE" sz="2000" dirty="0">
                <a:solidFill>
                  <a:schemeClr val="tx2"/>
                </a:solidFill>
              </a:rPr>
              <a:t>?</a:t>
            </a:r>
          </a:p>
          <a:p>
            <a:r>
              <a:rPr lang="de-DE" sz="2000" dirty="0">
                <a:solidFill>
                  <a:schemeClr val="tx2"/>
                </a:solidFill>
              </a:rPr>
              <a:t>Welche Funktionen oder Strukturen könnten </a:t>
            </a:r>
            <a:r>
              <a:rPr lang="de-DE" sz="2000" b="1" dirty="0">
                <a:solidFill>
                  <a:schemeClr val="tx2"/>
                </a:solidFill>
              </a:rPr>
              <a:t>die Hürden der Kritikerphase überwinden</a:t>
            </a:r>
            <a:r>
              <a:rPr lang="de-DE" sz="2000" dirty="0">
                <a:solidFill>
                  <a:schemeClr val="tx2"/>
                </a:solidFill>
              </a:rPr>
              <a:t>?</a:t>
            </a:r>
          </a:p>
          <a:p>
            <a:r>
              <a:rPr lang="de-DE" sz="2000" dirty="0">
                <a:solidFill>
                  <a:schemeClr val="tx2"/>
                </a:solidFill>
              </a:rPr>
              <a:t>Wie können Reflexionsprozesse durch das Tool </a:t>
            </a:r>
            <a:r>
              <a:rPr lang="de-DE" sz="2000" b="1" dirty="0">
                <a:solidFill>
                  <a:schemeClr val="tx2"/>
                </a:solidFill>
              </a:rPr>
              <a:t>effizient, aber nicht überfordernd</a:t>
            </a:r>
            <a:r>
              <a:rPr lang="de-DE" sz="2000" dirty="0">
                <a:solidFill>
                  <a:schemeClr val="tx2"/>
                </a:solidFill>
              </a:rPr>
              <a:t> gestaltet werden?</a:t>
            </a:r>
          </a:p>
          <a:p>
            <a:r>
              <a:rPr lang="de-DE" sz="2000" dirty="0">
                <a:solidFill>
                  <a:schemeClr val="tx2"/>
                </a:solidFill>
              </a:rPr>
              <a:t>Wie können digitale oder analoge Formate kombiniert werden, um Reflexion </a:t>
            </a:r>
            <a:r>
              <a:rPr lang="de-DE" sz="2000" b="1" dirty="0">
                <a:solidFill>
                  <a:schemeClr val="tx2"/>
                </a:solidFill>
              </a:rPr>
              <a:t>niedrigschwellig und attraktiv</a:t>
            </a:r>
            <a:r>
              <a:rPr lang="de-DE" sz="2000" dirty="0">
                <a:solidFill>
                  <a:schemeClr val="tx2"/>
                </a:solidFill>
              </a:rPr>
              <a:t> zu machen?</a:t>
            </a:r>
          </a:p>
          <a:p>
            <a:r>
              <a:rPr lang="de-DE" sz="2000" dirty="0">
                <a:solidFill>
                  <a:schemeClr val="tx2"/>
                </a:solidFill>
              </a:rPr>
              <a:t>Welche </a:t>
            </a:r>
            <a:r>
              <a:rPr lang="de-DE" sz="2000" b="1" dirty="0">
                <a:solidFill>
                  <a:schemeClr val="tx2"/>
                </a:solidFill>
              </a:rPr>
              <a:t>Erfolgsindikatoren</a:t>
            </a:r>
            <a:r>
              <a:rPr lang="de-DE" sz="2000" dirty="0">
                <a:solidFill>
                  <a:schemeClr val="tx2"/>
                </a:solidFill>
              </a:rPr>
              <a:t> zeigen, dass das Reflexionstool wirksam ist?</a:t>
            </a:r>
          </a:p>
          <a:p>
            <a:pPr marL="0" indent="0">
              <a:buNone/>
            </a:pPr>
            <a:endParaRPr lang="de-DE" sz="2000" dirty="0">
              <a:solidFill>
                <a:schemeClr val="tx2"/>
              </a:solidFill>
            </a:endParaRPr>
          </a:p>
          <a:p>
            <a:r>
              <a:rPr lang="de-DE" sz="2000" dirty="0">
                <a:solidFill>
                  <a:schemeClr val="tx2"/>
                </a:solidFill>
              </a:rPr>
              <a:t>Welche </a:t>
            </a:r>
            <a:r>
              <a:rPr lang="de-DE" sz="2000" b="1" dirty="0">
                <a:solidFill>
                  <a:schemeClr val="tx2"/>
                </a:solidFill>
              </a:rPr>
              <a:t>erste Version (Prototyp) des Tools</a:t>
            </a:r>
            <a:r>
              <a:rPr lang="de-DE" sz="2000" dirty="0">
                <a:solidFill>
                  <a:schemeClr val="tx2"/>
                </a:solidFill>
              </a:rPr>
              <a:t> könnte sofort getestet werden?</a:t>
            </a:r>
          </a:p>
          <a:p>
            <a:pPr marL="0" indent="0">
              <a:buNone/>
            </a:pPr>
            <a:endParaRPr lang="de-DE" sz="2000" dirty="0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de-DE" sz="2000" b="1" dirty="0">
                <a:solidFill>
                  <a:schemeClr val="tx2"/>
                </a:solidFill>
              </a:rPr>
              <a:t>„Was können wir konkret umsetzen?“</a:t>
            </a:r>
            <a:endParaRPr lang="de-DE" sz="2000" dirty="0">
              <a:solidFill>
                <a:schemeClr val="tx2"/>
              </a:solidFill>
            </a:endParaRP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78376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2EB25E1-7FCE-E2BE-D326-FF19342ADD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647" y="1458357"/>
            <a:ext cx="10653579" cy="4593828"/>
          </a:xfrm>
        </p:spPr>
        <p:txBody>
          <a:bodyPr/>
          <a:lstStyle/>
          <a:p>
            <a:pPr marL="0" indent="0">
              <a:buNone/>
            </a:pPr>
            <a:r>
              <a:rPr lang="de-DE" b="1" dirty="0"/>
              <a:t>Danke für die Aufmerksamkeit!</a:t>
            </a:r>
          </a:p>
          <a:p>
            <a:pPr marL="0" indent="0">
              <a:buNone/>
            </a:pPr>
            <a:endParaRPr lang="de-DE" b="1" dirty="0"/>
          </a:p>
          <a:p>
            <a:pPr marL="0" indent="0">
              <a:buNone/>
            </a:pPr>
            <a:r>
              <a:rPr lang="de-DE" b="1" dirty="0"/>
              <a:t>Besuchen Sie den Gemeinschaftsstand der beiden systemischen Fachverbände in Halle 2 Standplatz A11. </a:t>
            </a:r>
          </a:p>
          <a:p>
            <a:pPr marL="0" indent="0">
              <a:buNone/>
            </a:pPr>
            <a:endParaRPr lang="de-DE" b="1" dirty="0"/>
          </a:p>
          <a:p>
            <a:pPr marL="0" indent="0">
              <a:buNone/>
            </a:pPr>
            <a:r>
              <a:rPr lang="de-DE" b="1" dirty="0"/>
              <a:t>Wir freuen uns auf Sie.</a:t>
            </a:r>
          </a:p>
          <a:p>
            <a:pPr marL="0" indent="0">
              <a:buNone/>
            </a:pPr>
            <a:endParaRPr lang="de-DE" b="1" dirty="0"/>
          </a:p>
          <a:p>
            <a:pPr marL="0" indent="0">
              <a:buNone/>
            </a:pPr>
            <a:endParaRPr lang="de-DE" b="1" dirty="0"/>
          </a:p>
        </p:txBody>
      </p:sp>
      <p:pic>
        <p:nvPicPr>
          <p:cNvPr id="2050" name="Picture 2" descr="logo systemische gesellschaft">
            <a:extLst>
              <a:ext uri="{FF2B5EF4-FFF2-40B4-BE49-F238E27FC236}">
                <a16:creationId xmlns:a16="http://schemas.microsoft.com/office/drawing/2014/main" id="{3402A822-4EC6-0398-1568-D21D1F86D8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6300" y="4772025"/>
            <a:ext cx="39497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Website">
            <a:extLst>
              <a:ext uri="{FF2B5EF4-FFF2-40B4-BE49-F238E27FC236}">
                <a16:creationId xmlns:a16="http://schemas.microsoft.com/office/drawing/2014/main" id="{9F0999D2-0AD2-D0F5-81F9-461F811C5C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0953" y="4772026"/>
            <a:ext cx="3714747" cy="1142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2082462"/>
      </p:ext>
    </p:extLst>
  </p:cSld>
  <p:clrMapOvr>
    <a:masterClrMapping/>
  </p:clrMapOvr>
</p:sld>
</file>

<file path=ppt/theme/theme1.xml><?xml version="1.0" encoding="utf-8"?>
<a:theme xmlns:a="http://schemas.openxmlformats.org/drawingml/2006/main" name="VanillaVTI">
  <a:themeElements>
    <a:clrScheme name="Vanilla">
      <a:dk1>
        <a:sysClr val="windowText" lastClr="000000"/>
      </a:dk1>
      <a:lt1>
        <a:sysClr val="window" lastClr="FFFFFF"/>
      </a:lt1>
      <a:dk2>
        <a:srgbClr val="2C3932"/>
      </a:dk2>
      <a:lt2>
        <a:srgbClr val="FDF6EA"/>
      </a:lt2>
      <a:accent1>
        <a:srgbClr val="169C9A"/>
      </a:accent1>
      <a:accent2>
        <a:srgbClr val="FA9A42"/>
      </a:accent2>
      <a:accent3>
        <a:srgbClr val="E15C3D"/>
      </a:accent3>
      <a:accent4>
        <a:srgbClr val="E78A67"/>
      </a:accent4>
      <a:accent5>
        <a:srgbClr val="A74B40"/>
      </a:accent5>
      <a:accent6>
        <a:srgbClr val="3D9072"/>
      </a:accent6>
      <a:hlink>
        <a:srgbClr val="169C9A"/>
      </a:hlink>
      <a:folHlink>
        <a:srgbClr val="E15C3D"/>
      </a:folHlink>
    </a:clrScheme>
    <a:fontScheme name="Neue Haas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nillaVTI" id="{54D376C6-1C9B-4C6B-8F3C-483BB307BB05}" vid="{7690D8A9-C071-45EF-BA7A-F7FA9779B11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1165</Words>
  <Application>Microsoft Macintosh PowerPoint</Application>
  <PresentationFormat>Breitbild</PresentationFormat>
  <Paragraphs>169</Paragraphs>
  <Slides>28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28</vt:i4>
      </vt:variant>
    </vt:vector>
  </HeadingPairs>
  <TitlesOfParts>
    <vt:vector size="31" baseType="lpstr">
      <vt:lpstr>Arial</vt:lpstr>
      <vt:lpstr>Neue Haas Grotesk Text Pro</vt:lpstr>
      <vt:lpstr>VanillaVTI</vt:lpstr>
      <vt:lpstr>Selbstreflexion statt Rechtfertigung</vt:lpstr>
      <vt:lpstr>Die Systemische Gesellschaft e.V. (SG)</vt:lpstr>
      <vt:lpstr>ein zentrales Element professioneller Arbeit sind…  </vt:lpstr>
      <vt:lpstr>Wir werden…</vt:lpstr>
      <vt:lpstr>Zunächst ein kleiner Rückblick</vt:lpstr>
      <vt:lpstr>PowerPoint-Präsentation</vt:lpstr>
      <vt:lpstr>PowerPoint-Präsentation</vt:lpstr>
      <vt:lpstr>Professionalisierung…</vt:lpstr>
      <vt:lpstr>Reflexion wirkt darüber hinaus </vt:lpstr>
      <vt:lpstr>PowerPoint-Präsentation</vt:lpstr>
      <vt:lpstr>Was bedeutet eigentlich Reflexion?</vt:lpstr>
      <vt:lpstr>Reflexion heißt…</vt:lpstr>
      <vt:lpstr>Faktoren, um Reflexion zu ermöglichen</vt:lpstr>
      <vt:lpstr>     Reflexion besteht aus zwei Elementen</vt:lpstr>
      <vt:lpstr>Faktoren, um Reflexion zu ermöglichen</vt:lpstr>
      <vt:lpstr>Mein Körper gibt mir Informationen</vt:lpstr>
      <vt:lpstr>Faktoren, um Reflexion zu ermöglichen</vt:lpstr>
      <vt:lpstr>Was hindert uns manchmal an der Selbstbetrachtung?</vt:lpstr>
      <vt:lpstr>Faktoren, um Reflexion zu ermöglichen</vt:lpstr>
      <vt:lpstr>Und dann gibt es noch…</vt:lpstr>
      <vt:lpstr>Faktoren, um Reflexion zu ermöglichen</vt:lpstr>
      <vt:lpstr>Nun, lade ich Sie</vt:lpstr>
      <vt:lpstr>Sie sind in der Phase,  in der sie </vt:lpstr>
      <vt:lpstr>PowerPoint-Präsentation</vt:lpstr>
      <vt:lpstr>Sie sind in der Phase, in der sie </vt:lpstr>
      <vt:lpstr>PowerPoint-Präsentation</vt:lpstr>
      <vt:lpstr>Sie sind in der Phase, in der sie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Stefan  Vielmuth | Systemische Gesellschaft e.V.</dc:creator>
  <cp:lastModifiedBy>Stefan  Vielmuth | Systemische Gesellschaft e.V.</cp:lastModifiedBy>
  <cp:revision>4</cp:revision>
  <dcterms:created xsi:type="dcterms:W3CDTF">2025-05-11T18:47:41Z</dcterms:created>
  <dcterms:modified xsi:type="dcterms:W3CDTF">2025-05-13T20:02:02Z</dcterms:modified>
</cp:coreProperties>
</file>